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image10.jpg" ContentType="image/png"/>
  <Override PartName="/ppt/media/image11.jpg" ContentType="image/png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305" r:id="rId2"/>
    <p:sldId id="276" r:id="rId3"/>
    <p:sldId id="301" r:id="rId4"/>
    <p:sldId id="296" r:id="rId5"/>
    <p:sldId id="297" r:id="rId6"/>
    <p:sldId id="302" r:id="rId7"/>
    <p:sldId id="304" r:id="rId8"/>
    <p:sldId id="286" r:id="rId9"/>
    <p:sldId id="289" r:id="rId10"/>
    <p:sldId id="287" r:id="rId11"/>
    <p:sldId id="288" r:id="rId12"/>
    <p:sldId id="303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518E"/>
    <a:srgbClr val="FF0000"/>
    <a:srgbClr val="BEAD5A"/>
    <a:srgbClr val="C5FFE2"/>
    <a:srgbClr val="CC3300"/>
    <a:srgbClr val="FFFF00"/>
    <a:srgbClr val="FF8585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25" autoAdjust="0"/>
  </p:normalViewPr>
  <p:slideViewPr>
    <p:cSldViewPr>
      <p:cViewPr varScale="1">
        <p:scale>
          <a:sx n="69" d="100"/>
          <a:sy n="69" d="100"/>
        </p:scale>
        <p:origin x="6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CEAC33-16C8-4B99-AF5E-292E32783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7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DB93C-244B-4C8A-8EBA-E8EF63F489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7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5A6A-FB49-49DB-8753-29B4A8B4A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5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C3DC0-9641-46B0-9045-37B2A5A47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2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C41-A3D3-4853-8AA9-B3B5BDEE6B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0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455E-6020-43D3-BF59-9DE5887502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3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42A48-6FB3-46CB-9791-F5294C6BAE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8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9F31-0692-4C52-BAA6-E99E0D0252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4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FB3E-9FEC-44D5-992C-662B0C3A5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8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BB2CD-BD4F-40B6-91DD-440C4F072D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EFF3-21D6-4AAD-A9F5-EFC6A2508C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1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5F03-4D9D-4A9B-9581-323B1FAD47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5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 l="-10000" t="-5000" r="-10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83F5-F797-4D83-9D54-E8769BA85B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8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69269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UỶ BAN NHÂN DÂN QUÂN PHÚ NHUẬN 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NGUYỄN ĐÌNH CHÍNH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5736" y="1628800"/>
            <a:ext cx="46997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MĨ THUẬT LỚP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779" y="2688014"/>
            <a:ext cx="7768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Chủ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đề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3: CÔNG ƠN NGƯỜI THẦY</a:t>
            </a:r>
          </a:p>
        </p:txBody>
      </p:sp>
      <p:sp>
        <p:nvSpPr>
          <p:cNvPr id="7" name="Rectangle 6"/>
          <p:cNvSpPr/>
          <p:nvPr/>
        </p:nvSpPr>
        <p:spPr>
          <a:xfrm>
            <a:off x="992374" y="3624118"/>
            <a:ext cx="74472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Vẽ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tranh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đề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tài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Ngày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Nhà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Việt</a:t>
            </a:r>
            <a:r>
              <a:rPr lang="en-US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Nam </a:t>
            </a:r>
            <a:r>
              <a:rPr lang="vi-VN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(2 Tiết)</a:t>
            </a:r>
            <a:endParaRPr lang="en-US" sz="4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2309" y="5697944"/>
            <a:ext cx="4206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GIÁO VIÊN: PHẠM THỊ CÚC SƯƠNG </a:t>
            </a:r>
            <a:endParaRPr lang="vi-VN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IV. </a:t>
            </a:r>
            <a:r>
              <a:rPr lang="en-US" sz="2500" b="1" err="1">
                <a:solidFill>
                  <a:srgbClr val="FF0000"/>
                </a:solidFill>
              </a:rPr>
              <a:t>Nhận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xét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đánh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giá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8273"/>
            <a:ext cx="8219256" cy="24768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vi-VN" sz="2400">
                <a:latin typeface="Times New Roman" pitchFamily="18" charset="0"/>
                <a:cs typeface="Times New Roman" pitchFamily="18" charset="0"/>
              </a:rPr>
              <a:t>Bức tranh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em vẽ tả hoạt động gì?</a:t>
            </a:r>
          </a:p>
          <a:p>
            <a:pPr>
              <a:buFont typeface="Wingdings" pitchFamily="2" charset="2"/>
              <a:buChar char="§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Bố cục bức tranh như thế nào?</a:t>
            </a:r>
          </a:p>
          <a:p>
            <a:pPr>
              <a:buFont typeface="Wingdings" pitchFamily="2" charset="2"/>
              <a:buChar char="§"/>
            </a:pPr>
            <a:r>
              <a:rPr lang="en-US" sz="240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§"/>
            </a:pPr>
            <a:r>
              <a:rPr lang="en-US" sz="240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182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8"/>
    </mc:Choice>
    <mc:Fallback xmlns="">
      <p:transition spd="slow" advTm="3076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IV. </a:t>
            </a:r>
            <a:r>
              <a:rPr lang="en-US" sz="2500" b="1" dirty="0" err="1">
                <a:solidFill>
                  <a:srgbClr val="FF0000"/>
                </a:solidFill>
              </a:rPr>
              <a:t>Dặn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dò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19256" cy="20448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03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"/>
    </mc:Choice>
    <mc:Fallback xmlns="">
      <p:transition spd="slow" advTm="867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5" y="1836740"/>
            <a:ext cx="65293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9123162" cy="4985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1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852">
        <p14:gallery dir="l"/>
      </p:transition>
    </mc:Choice>
    <mc:Fallback xmlns="">
      <p:transition spd="slow" advTm="16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2524127" y="523876"/>
            <a:ext cx="4200525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9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Chuẩn bị đồ dùng học tập</a:t>
            </a:r>
            <a:endParaRPr lang="en-US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7" descr="image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600201"/>
            <a:ext cx="29718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676400"/>
            <a:ext cx="274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e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7" y="4191001"/>
            <a:ext cx="28098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5"/>
          <p:cNvSpPr>
            <a:spLocks noChangeArrowheads="1"/>
          </p:cNvSpPr>
          <p:nvPr/>
        </p:nvSpPr>
        <p:spPr bwMode="gray">
          <a:xfrm>
            <a:off x="1381125" y="34290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A50021"/>
                </a:solidFill>
                <a:latin typeface="Times New Roman" pitchFamily="18" charset="0"/>
              </a:rPr>
              <a:t>Bút chì, tẩy</a:t>
            </a: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gray">
          <a:xfrm>
            <a:off x="847725" y="6019800"/>
            <a:ext cx="28956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err="1">
                <a:solidFill>
                  <a:srgbClr val="A50021"/>
                </a:solidFill>
                <a:latin typeface="Times New Roman" pitchFamily="18" charset="0"/>
              </a:rPr>
              <a:t>Vở</a:t>
            </a:r>
            <a:r>
              <a:rPr lang="en-US" altLang="en-US" sz="2800" b="1">
                <a:solidFill>
                  <a:srgbClr val="A50021"/>
                </a:solidFill>
                <a:latin typeface="Times New Roman" pitchFamily="18" charset="0"/>
              </a:rPr>
              <a:t> </a:t>
            </a:r>
            <a:r>
              <a:rPr lang="en-US" altLang="en-US" sz="2800" b="1" err="1">
                <a:solidFill>
                  <a:srgbClr val="A50021"/>
                </a:solidFill>
                <a:latin typeface="Times New Roman" pitchFamily="18" charset="0"/>
              </a:rPr>
              <a:t>luyện</a:t>
            </a:r>
            <a:r>
              <a:rPr lang="en-US" altLang="en-US" sz="2800" b="1">
                <a:solidFill>
                  <a:srgbClr val="A50021"/>
                </a:solidFill>
                <a:latin typeface="Times New Roman" pitchFamily="18" charset="0"/>
              </a:rPr>
              <a:t> </a:t>
            </a:r>
            <a:r>
              <a:rPr lang="en-US" altLang="en-US" sz="2800" b="1" err="1">
                <a:solidFill>
                  <a:srgbClr val="A50021"/>
                </a:solidFill>
                <a:latin typeface="Times New Roman" pitchFamily="18" charset="0"/>
              </a:rPr>
              <a:t>tập</a:t>
            </a:r>
            <a:r>
              <a:rPr lang="en-US" altLang="en-US" sz="2800" b="1">
                <a:solidFill>
                  <a:srgbClr val="A50021"/>
                </a:solidFill>
                <a:latin typeface="Times New Roman" pitchFamily="18" charset="0"/>
              </a:rPr>
              <a:t> MT</a:t>
            </a: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gray">
          <a:xfrm>
            <a:off x="5724525" y="60198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A50021"/>
                </a:solidFill>
                <a:latin typeface="Times New Roman" pitchFamily="18" charset="0"/>
              </a:rPr>
              <a:t>Giấy vẽ</a:t>
            </a:r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gray">
          <a:xfrm>
            <a:off x="5648325" y="35052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A50021"/>
                </a:solidFill>
                <a:latin typeface="Times New Roman" pitchFamily="18" charset="0"/>
              </a:rPr>
              <a:t>  Màu vẽ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153" y="4136309"/>
            <a:ext cx="1334747" cy="181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r="51255"/>
          <a:stretch/>
        </p:blipFill>
        <p:spPr>
          <a:xfrm>
            <a:off x="560723" y="1556792"/>
            <a:ext cx="3219189" cy="413916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I. </a:t>
            </a:r>
            <a:r>
              <a:rPr lang="en-US" sz="2500" b="1" err="1">
                <a:solidFill>
                  <a:srgbClr val="FF0000"/>
                </a:solidFill>
              </a:rPr>
              <a:t>Quan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sát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nhận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xét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499939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err="1"/>
              <a:t>Các</a:t>
            </a:r>
            <a:r>
              <a:rPr lang="en-US" sz="2400"/>
              <a:t> </a:t>
            </a:r>
            <a:r>
              <a:rPr lang="en-US" sz="2400" err="1"/>
              <a:t>em</a:t>
            </a:r>
            <a:r>
              <a:rPr lang="en-US" sz="2400"/>
              <a:t> </a:t>
            </a:r>
            <a:r>
              <a:rPr lang="en-US" sz="2400" err="1"/>
              <a:t>quan</a:t>
            </a:r>
            <a:r>
              <a:rPr lang="en-US" sz="2400"/>
              <a:t> </a:t>
            </a:r>
            <a:r>
              <a:rPr lang="en-US" sz="2400" err="1"/>
              <a:t>sát</a:t>
            </a:r>
            <a:r>
              <a:rPr lang="en-US" sz="2400"/>
              <a:t> </a:t>
            </a:r>
            <a:r>
              <a:rPr lang="en-US" sz="2400" err="1"/>
              <a:t>bức</a:t>
            </a:r>
            <a:r>
              <a:rPr lang="en-US" sz="2400"/>
              <a:t> </a:t>
            </a:r>
            <a:r>
              <a:rPr lang="en-US" sz="2400" err="1"/>
              <a:t>tranh</a:t>
            </a:r>
            <a:r>
              <a:rPr lang="en-US" sz="2400"/>
              <a:t> </a:t>
            </a:r>
            <a:r>
              <a:rPr lang="en-US" sz="2400" err="1"/>
              <a:t>và</a:t>
            </a:r>
            <a:r>
              <a:rPr lang="en-US" sz="2400"/>
              <a:t> </a:t>
            </a:r>
            <a:r>
              <a:rPr lang="en-US" sz="2400" err="1"/>
              <a:t>trả</a:t>
            </a:r>
            <a:r>
              <a:rPr lang="en-US" sz="2400"/>
              <a:t> </a:t>
            </a:r>
            <a:r>
              <a:rPr lang="en-US" sz="2400" err="1"/>
              <a:t>lời</a:t>
            </a:r>
            <a:r>
              <a:rPr lang="en-US" sz="2400"/>
              <a:t> </a:t>
            </a:r>
            <a:r>
              <a:rPr lang="en-US" sz="2400" err="1"/>
              <a:t>các</a:t>
            </a:r>
            <a:r>
              <a:rPr lang="en-US" sz="2400"/>
              <a:t> </a:t>
            </a:r>
            <a:r>
              <a:rPr lang="en-US" sz="2400" err="1"/>
              <a:t>câu</a:t>
            </a:r>
            <a:r>
              <a:rPr lang="en-US" sz="2400"/>
              <a:t> </a:t>
            </a:r>
            <a:r>
              <a:rPr lang="en-US" sz="2400" err="1"/>
              <a:t>hỏi</a:t>
            </a:r>
            <a:r>
              <a:rPr lang="en-US" sz="2400"/>
              <a:t> </a:t>
            </a:r>
            <a:r>
              <a:rPr lang="en-US" sz="2400" err="1"/>
              <a:t>sau</a:t>
            </a:r>
            <a:r>
              <a:rPr lang="en-US" sz="2400"/>
              <a:t>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79912" y="1748214"/>
            <a:ext cx="4896544" cy="20941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err="1"/>
              <a:t>Bức</a:t>
            </a:r>
            <a:r>
              <a:rPr lang="en-US" sz="1800"/>
              <a:t> </a:t>
            </a:r>
            <a:r>
              <a:rPr lang="en-US" sz="1800" err="1"/>
              <a:t>tranh</a:t>
            </a:r>
            <a:r>
              <a:rPr lang="en-US" sz="1800"/>
              <a:t> </a:t>
            </a:r>
            <a:r>
              <a:rPr lang="en-US" sz="1800" err="1"/>
              <a:t>khiến</a:t>
            </a:r>
            <a:r>
              <a:rPr lang="en-US" sz="1800"/>
              <a:t> </a:t>
            </a:r>
            <a:r>
              <a:rPr lang="en-US" sz="1800" err="1"/>
              <a:t>em</a:t>
            </a:r>
            <a:r>
              <a:rPr lang="en-US" sz="1800"/>
              <a:t> </a:t>
            </a:r>
            <a:r>
              <a:rPr lang="en-US" sz="1800" err="1"/>
              <a:t>liên</a:t>
            </a:r>
            <a:r>
              <a:rPr lang="en-US" sz="1800"/>
              <a:t> </a:t>
            </a:r>
            <a:r>
              <a:rPr lang="en-US" sz="1800" err="1"/>
              <a:t>tưởng</a:t>
            </a:r>
            <a:r>
              <a:rPr lang="en-US" sz="1800"/>
              <a:t> </a:t>
            </a:r>
            <a:r>
              <a:rPr lang="en-US" sz="1800" err="1"/>
              <a:t>đến</a:t>
            </a:r>
            <a:r>
              <a:rPr lang="en-US" sz="1800"/>
              <a:t> </a:t>
            </a:r>
            <a:r>
              <a:rPr lang="en-US" sz="1800" err="1"/>
              <a:t>ngày</a:t>
            </a:r>
            <a:r>
              <a:rPr lang="en-US" sz="1800"/>
              <a:t> </a:t>
            </a:r>
            <a:r>
              <a:rPr lang="en-US" sz="1800" err="1"/>
              <a:t>lễ</a:t>
            </a:r>
            <a:r>
              <a:rPr lang="en-US" sz="1800"/>
              <a:t> </a:t>
            </a:r>
            <a:r>
              <a:rPr lang="en-US" sz="1800" err="1"/>
              <a:t>gì</a:t>
            </a:r>
            <a:r>
              <a:rPr lang="en-US" sz="1800"/>
              <a:t>?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0033CC"/>
                </a:solidFill>
              </a:rPr>
              <a:t>      </a:t>
            </a:r>
            <a:r>
              <a:rPr lang="en-US" sz="1800" err="1">
                <a:solidFill>
                  <a:srgbClr val="0033CC"/>
                </a:solidFill>
              </a:rPr>
              <a:t>Ngày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Nhà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giáo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Việt</a:t>
            </a:r>
            <a:r>
              <a:rPr lang="en-US" sz="1800">
                <a:solidFill>
                  <a:srgbClr val="0033CC"/>
                </a:solidFill>
              </a:rPr>
              <a:t> Nam, 20 </a:t>
            </a:r>
            <a:r>
              <a:rPr lang="en-US" sz="1800" err="1">
                <a:solidFill>
                  <a:srgbClr val="0033CC"/>
                </a:solidFill>
              </a:rPr>
              <a:t>tháng</a:t>
            </a:r>
            <a:r>
              <a:rPr lang="en-US" sz="1800">
                <a:solidFill>
                  <a:srgbClr val="0033CC"/>
                </a:solidFill>
              </a:rPr>
              <a:t> 11.</a:t>
            </a:r>
          </a:p>
          <a:p>
            <a:r>
              <a:rPr lang="en-US" sz="1800"/>
              <a:t>Ý </a:t>
            </a:r>
            <a:r>
              <a:rPr lang="en-US" sz="1800" err="1"/>
              <a:t>nghĩa</a:t>
            </a:r>
            <a:r>
              <a:rPr lang="en-US" sz="1800"/>
              <a:t> </a:t>
            </a:r>
            <a:r>
              <a:rPr lang="en-US" sz="1800" err="1"/>
              <a:t>của</a:t>
            </a:r>
            <a:r>
              <a:rPr lang="en-US" sz="1800"/>
              <a:t> </a:t>
            </a:r>
            <a:r>
              <a:rPr lang="en-US" sz="1800" err="1"/>
              <a:t>ngày</a:t>
            </a:r>
            <a:r>
              <a:rPr lang="en-US" sz="1800"/>
              <a:t> </a:t>
            </a:r>
            <a:r>
              <a:rPr lang="en-US" sz="1800" err="1"/>
              <a:t>Nhà</a:t>
            </a:r>
            <a:r>
              <a:rPr lang="en-US" sz="1800"/>
              <a:t> </a:t>
            </a:r>
            <a:r>
              <a:rPr lang="en-US" sz="1800" err="1"/>
              <a:t>giáo</a:t>
            </a:r>
            <a:r>
              <a:rPr lang="en-US" sz="1800"/>
              <a:t> </a:t>
            </a:r>
            <a:r>
              <a:rPr lang="en-US" sz="1800" err="1"/>
              <a:t>Việt</a:t>
            </a:r>
            <a:r>
              <a:rPr lang="en-US" sz="1800"/>
              <a:t> Nam </a:t>
            </a:r>
            <a:r>
              <a:rPr lang="en-US" sz="1800" err="1"/>
              <a:t>là</a:t>
            </a:r>
            <a:r>
              <a:rPr lang="en-US" sz="1800"/>
              <a:t> </a:t>
            </a:r>
            <a:r>
              <a:rPr lang="en-US" sz="1800" err="1"/>
              <a:t>gì</a:t>
            </a:r>
            <a:r>
              <a:rPr lang="en-US" sz="1800"/>
              <a:t>?</a:t>
            </a:r>
          </a:p>
          <a:p>
            <a:pPr marL="0" indent="0">
              <a:buNone/>
            </a:pPr>
            <a:r>
              <a:rPr lang="en-US" sz="1800">
                <a:solidFill>
                  <a:srgbClr val="0033CC"/>
                </a:solidFill>
              </a:rPr>
              <a:t>      </a:t>
            </a:r>
            <a:r>
              <a:rPr lang="en-US" sz="1800" err="1">
                <a:solidFill>
                  <a:srgbClr val="0033CC"/>
                </a:solidFill>
              </a:rPr>
              <a:t>Nhớ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ơn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thầy</a:t>
            </a:r>
            <a:r>
              <a:rPr lang="en-US" sz="1800">
                <a:solidFill>
                  <a:srgbClr val="0033CC"/>
                </a:solidFill>
              </a:rPr>
              <a:t>, </a:t>
            </a:r>
            <a:r>
              <a:rPr lang="en-US" sz="1800" err="1">
                <a:solidFill>
                  <a:srgbClr val="0033CC"/>
                </a:solidFill>
              </a:rPr>
              <a:t>cô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giáo</a:t>
            </a:r>
            <a:r>
              <a:rPr lang="en-US" sz="1800">
                <a:solidFill>
                  <a:srgbClr val="0033CC"/>
                </a:solidFill>
              </a:rPr>
              <a:t>.</a:t>
            </a:r>
          </a:p>
          <a:p>
            <a:r>
              <a:rPr lang="en-US" sz="1800" err="1"/>
              <a:t>Vì</a:t>
            </a:r>
            <a:r>
              <a:rPr lang="en-US" sz="1800"/>
              <a:t> </a:t>
            </a:r>
            <a:r>
              <a:rPr lang="en-US" sz="1800" err="1"/>
              <a:t>sao</a:t>
            </a:r>
            <a:r>
              <a:rPr lang="en-US" sz="1800"/>
              <a:t> </a:t>
            </a:r>
            <a:r>
              <a:rPr lang="en-US" sz="1800" err="1"/>
              <a:t>phải</a:t>
            </a:r>
            <a:r>
              <a:rPr lang="en-US" sz="1800"/>
              <a:t> </a:t>
            </a:r>
            <a:r>
              <a:rPr lang="en-US" sz="1800" err="1"/>
              <a:t>nhớ</a:t>
            </a:r>
            <a:r>
              <a:rPr lang="en-US" sz="1800"/>
              <a:t> </a:t>
            </a:r>
            <a:r>
              <a:rPr lang="en-US" sz="1800" err="1"/>
              <a:t>ơn</a:t>
            </a:r>
            <a:r>
              <a:rPr lang="en-US" sz="1800"/>
              <a:t> </a:t>
            </a:r>
            <a:r>
              <a:rPr lang="en-US" sz="1800" err="1"/>
              <a:t>thầy</a:t>
            </a:r>
            <a:r>
              <a:rPr lang="en-US" sz="1800"/>
              <a:t>, </a:t>
            </a:r>
            <a:r>
              <a:rPr lang="en-US" sz="1800" err="1"/>
              <a:t>cô</a:t>
            </a:r>
            <a:r>
              <a:rPr lang="en-US" sz="1800"/>
              <a:t>?</a:t>
            </a:r>
          </a:p>
          <a:p>
            <a:pPr marL="0" indent="0">
              <a:buFont typeface="Arial" pitchFamily="34" charset="0"/>
              <a:buNone/>
            </a:pPr>
            <a:r>
              <a:rPr lang="en-US" sz="1800">
                <a:solidFill>
                  <a:srgbClr val="0033CC"/>
                </a:solidFill>
              </a:rPr>
              <a:t>      </a:t>
            </a:r>
            <a:r>
              <a:rPr lang="en-US" sz="1800" err="1">
                <a:solidFill>
                  <a:srgbClr val="0033CC"/>
                </a:solidFill>
              </a:rPr>
              <a:t>Vì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thầy</a:t>
            </a:r>
            <a:r>
              <a:rPr lang="en-US" sz="1800">
                <a:solidFill>
                  <a:srgbClr val="0033CC"/>
                </a:solidFill>
              </a:rPr>
              <a:t>, </a:t>
            </a:r>
            <a:r>
              <a:rPr lang="en-US" sz="1800" err="1">
                <a:solidFill>
                  <a:srgbClr val="0033CC"/>
                </a:solidFill>
              </a:rPr>
              <a:t>cô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dạy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dỗ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mình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nên</a:t>
            </a:r>
            <a:r>
              <a:rPr lang="en-US" sz="1800">
                <a:solidFill>
                  <a:srgbClr val="0033CC"/>
                </a:solidFill>
              </a:rPr>
              <a:t> </a:t>
            </a:r>
            <a:r>
              <a:rPr lang="en-US" sz="1800" err="1">
                <a:solidFill>
                  <a:srgbClr val="0033CC"/>
                </a:solidFill>
              </a:rPr>
              <a:t>người</a:t>
            </a:r>
            <a:r>
              <a:rPr lang="en-US" sz="1800">
                <a:solidFill>
                  <a:srgbClr val="0033CC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t="25639" r="1396" b="25639"/>
          <a:stretch/>
        </p:blipFill>
        <p:spPr>
          <a:xfrm>
            <a:off x="4270992" y="4221088"/>
            <a:ext cx="3914384" cy="2016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9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3"/>
    </mc:Choice>
    <mc:Fallback xmlns="">
      <p:transition spd="slow" advTm="4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I. </a:t>
            </a:r>
            <a:r>
              <a:rPr lang="en-US" sz="2500" b="1" err="1">
                <a:solidFill>
                  <a:srgbClr val="FF0000"/>
                </a:solidFill>
              </a:rPr>
              <a:t>Quan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sát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nhận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xét</a:t>
            </a:r>
            <a:endParaRPr lang="en-US" sz="2500" b="1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8" y="1268760"/>
            <a:ext cx="4581376" cy="458137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165928" y="1412777"/>
            <a:ext cx="3518491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/>
              <a:t>N</a:t>
            </a:r>
            <a:r>
              <a:rPr lang="vi-VN" sz="2000"/>
              <a:t>gày nhà giáo Việt Nam </a:t>
            </a:r>
            <a:r>
              <a:rPr lang="en-US" sz="2000"/>
              <a:t>thể hiện</a:t>
            </a:r>
            <a:r>
              <a:rPr lang="vi-VN" sz="2000"/>
              <a:t> cho </a:t>
            </a:r>
            <a:r>
              <a:rPr lang="en-US" sz="2000"/>
              <a:t>truyền thống</a:t>
            </a:r>
            <a:r>
              <a:rPr lang="vi-VN" sz="2000"/>
              <a:t> “tôn sư trọng đạo – uống nước nhớ nguồn”</a:t>
            </a:r>
            <a:r>
              <a:rPr lang="en-US" sz="2000"/>
              <a:t> của dân tộc Việt Nam.</a:t>
            </a:r>
          </a:p>
          <a:p>
            <a:pPr fontAlgn="auto">
              <a:spcAft>
                <a:spcPts val="0"/>
              </a:spcAft>
            </a:pPr>
            <a:r>
              <a:rPr lang="en-US" sz="2000"/>
              <a:t>Từ </a:t>
            </a:r>
            <a:r>
              <a:rPr lang="en-US" sz="2000" err="1"/>
              <a:t>năm</a:t>
            </a:r>
            <a:r>
              <a:rPr lang="en-US" sz="2000"/>
              <a:t> 1982 </a:t>
            </a:r>
            <a:r>
              <a:rPr lang="en-US" sz="2000" err="1"/>
              <a:t>Việt</a:t>
            </a:r>
            <a:r>
              <a:rPr lang="en-US" sz="2000"/>
              <a:t> Nam </a:t>
            </a:r>
            <a:r>
              <a:rPr lang="en-US" sz="2000" err="1"/>
              <a:t>đã</a:t>
            </a:r>
            <a:r>
              <a:rPr lang="en-US" sz="2000"/>
              <a:t> </a:t>
            </a:r>
            <a:r>
              <a:rPr lang="en-US" sz="2000" err="1"/>
              <a:t>chọn</a:t>
            </a:r>
            <a:r>
              <a:rPr lang="en-US" sz="2000"/>
              <a:t> </a:t>
            </a:r>
            <a:r>
              <a:rPr lang="en-US" sz="2000" err="1"/>
              <a:t>ngày</a:t>
            </a:r>
            <a:r>
              <a:rPr lang="en-US" sz="2000"/>
              <a:t> 20/11 </a:t>
            </a:r>
            <a:r>
              <a:rPr lang="en-US" sz="2000" err="1"/>
              <a:t>hàng</a:t>
            </a:r>
            <a:r>
              <a:rPr lang="en-US" sz="2000"/>
              <a:t> </a:t>
            </a:r>
            <a:r>
              <a:rPr lang="en-US" sz="2000" err="1"/>
              <a:t>năm</a:t>
            </a:r>
            <a:r>
              <a:rPr lang="en-US" sz="2000"/>
              <a:t> </a:t>
            </a:r>
            <a:r>
              <a:rPr lang="en-US" sz="2000" err="1"/>
              <a:t>làm</a:t>
            </a:r>
            <a:r>
              <a:rPr lang="en-US" sz="2000"/>
              <a:t> </a:t>
            </a:r>
            <a:r>
              <a:rPr lang="en-US" sz="2000" err="1"/>
              <a:t>ngày</a:t>
            </a:r>
            <a:r>
              <a:rPr lang="en-US" sz="2000"/>
              <a:t> </a:t>
            </a:r>
            <a:r>
              <a:rPr lang="en-US" sz="2000" err="1"/>
              <a:t>Nhà</a:t>
            </a:r>
            <a:r>
              <a:rPr lang="en-US" sz="2000"/>
              <a:t> </a:t>
            </a:r>
            <a:r>
              <a:rPr lang="en-US" sz="2000" err="1"/>
              <a:t>giáo</a:t>
            </a:r>
            <a:r>
              <a:rPr lang="en-US" sz="2000"/>
              <a:t> </a:t>
            </a:r>
            <a:r>
              <a:rPr lang="en-US" sz="2000" err="1"/>
              <a:t>Việt</a:t>
            </a:r>
            <a:r>
              <a:rPr lang="en-US" sz="2000"/>
              <a:t> Nam</a:t>
            </a:r>
          </a:p>
          <a:p>
            <a:pPr fontAlgn="auto">
              <a:spcAft>
                <a:spcPts val="0"/>
              </a:spcAft>
            </a:pPr>
            <a:r>
              <a:rPr lang="vi-VN" sz="2000"/>
              <a:t>Ngày 20/11 là dịp để các thế hệ học trò bày tỏ lòng biết ơn sâu sắc với những người thầy</a:t>
            </a:r>
            <a:r>
              <a:rPr lang="en-US" sz="2000"/>
              <a:t> </a:t>
            </a:r>
            <a:r>
              <a:rPr lang="en-US" sz="2000" err="1"/>
              <a:t>của</a:t>
            </a:r>
            <a:r>
              <a:rPr lang="en-US" sz="2000"/>
              <a:t> </a:t>
            </a:r>
            <a:r>
              <a:rPr lang="en-US" sz="2000" err="1"/>
              <a:t>mình</a:t>
            </a:r>
            <a:r>
              <a:rPr lang="en-US" sz="200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8"/>
    </mc:Choice>
    <mc:Fallback xmlns="">
      <p:transition spd="slow" advTm="4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9" y="725795"/>
            <a:ext cx="8229600" cy="830997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err="1"/>
              <a:t>Hoà</a:t>
            </a:r>
            <a:r>
              <a:rPr lang="en-US" sz="2400"/>
              <a:t> </a:t>
            </a:r>
            <a:r>
              <a:rPr lang="en-US" sz="2400" err="1"/>
              <a:t>chung</a:t>
            </a:r>
            <a:r>
              <a:rPr lang="en-US" sz="2400"/>
              <a:t> </a:t>
            </a:r>
            <a:r>
              <a:rPr lang="en-US" sz="2400" err="1"/>
              <a:t>niềm</a:t>
            </a:r>
            <a:r>
              <a:rPr lang="en-US" sz="2400"/>
              <a:t> </a:t>
            </a:r>
            <a:r>
              <a:rPr lang="en-US" sz="2400" err="1"/>
              <a:t>vui</a:t>
            </a:r>
            <a:r>
              <a:rPr lang="en-US" sz="2400"/>
              <a:t> </a:t>
            </a:r>
            <a:r>
              <a:rPr lang="en-US" sz="2400" err="1"/>
              <a:t>trong</a:t>
            </a:r>
            <a:r>
              <a:rPr lang="en-US" sz="2400"/>
              <a:t> </a:t>
            </a:r>
            <a:r>
              <a:rPr lang="en-US" sz="2400" err="1"/>
              <a:t>ngày</a:t>
            </a:r>
            <a:r>
              <a:rPr lang="en-US" sz="2400"/>
              <a:t> </a:t>
            </a:r>
            <a:r>
              <a:rPr lang="en-US" sz="2400" err="1"/>
              <a:t>hội</a:t>
            </a:r>
            <a:r>
              <a:rPr lang="en-US" sz="2400"/>
              <a:t> </a:t>
            </a:r>
            <a:r>
              <a:rPr lang="en-US" sz="2400" err="1"/>
              <a:t>của</a:t>
            </a:r>
            <a:r>
              <a:rPr lang="en-US" sz="2400"/>
              <a:t> </a:t>
            </a:r>
            <a:r>
              <a:rPr lang="en-US" sz="2400" err="1"/>
              <a:t>cả</a:t>
            </a:r>
            <a:r>
              <a:rPr lang="en-US" sz="2400"/>
              <a:t> </a:t>
            </a:r>
            <a:r>
              <a:rPr lang="en-US" sz="2400" err="1"/>
              <a:t>nước</a:t>
            </a:r>
            <a:r>
              <a:rPr lang="en-US" sz="2400"/>
              <a:t>, </a:t>
            </a:r>
            <a:r>
              <a:rPr lang="en-US" sz="2400" err="1"/>
              <a:t>trường</a:t>
            </a:r>
            <a:r>
              <a:rPr lang="en-US" sz="2400"/>
              <a:t> ta </a:t>
            </a:r>
            <a:r>
              <a:rPr lang="en-US" sz="2400" err="1"/>
              <a:t>cũng</a:t>
            </a:r>
            <a:r>
              <a:rPr lang="en-US" sz="2400"/>
              <a:t> </a:t>
            </a:r>
            <a:r>
              <a:rPr lang="en-US" sz="2400" err="1"/>
              <a:t>đã</a:t>
            </a:r>
            <a:r>
              <a:rPr lang="en-US" sz="2400"/>
              <a:t> </a:t>
            </a:r>
            <a:r>
              <a:rPr lang="en-US" sz="2400" err="1"/>
              <a:t>tổ</a:t>
            </a:r>
            <a:r>
              <a:rPr lang="en-US" sz="2400"/>
              <a:t> </a:t>
            </a:r>
            <a:r>
              <a:rPr lang="en-US" sz="2400" err="1"/>
              <a:t>chức</a:t>
            </a:r>
            <a:r>
              <a:rPr lang="en-US" sz="2400"/>
              <a:t> </a:t>
            </a:r>
            <a:r>
              <a:rPr lang="en-US" sz="2400" err="1"/>
              <a:t>nhiều</a:t>
            </a:r>
            <a:r>
              <a:rPr lang="en-US" sz="2400"/>
              <a:t> </a:t>
            </a:r>
            <a:r>
              <a:rPr lang="en-US" sz="2400" err="1"/>
              <a:t>hoạt</a:t>
            </a:r>
            <a:r>
              <a:rPr lang="en-US" sz="2400"/>
              <a:t> </a:t>
            </a:r>
            <a:r>
              <a:rPr lang="en-US" sz="2400" err="1"/>
              <a:t>động</a:t>
            </a:r>
            <a:r>
              <a:rPr lang="en-US" sz="2400"/>
              <a:t> </a:t>
            </a:r>
            <a:r>
              <a:rPr lang="en-US" sz="2400" err="1"/>
              <a:t>để</a:t>
            </a:r>
            <a:r>
              <a:rPr lang="en-US" sz="2400"/>
              <a:t> </a:t>
            </a:r>
            <a:r>
              <a:rPr lang="en-US" sz="2400" err="1"/>
              <a:t>mừng</a:t>
            </a:r>
            <a:r>
              <a:rPr lang="en-US" sz="2400"/>
              <a:t> </a:t>
            </a:r>
            <a:r>
              <a:rPr lang="en-US" sz="2400" err="1"/>
              <a:t>ngày</a:t>
            </a:r>
            <a:r>
              <a:rPr lang="en-US" sz="2400"/>
              <a:t> </a:t>
            </a:r>
            <a:r>
              <a:rPr lang="en-US" sz="2400" err="1"/>
              <a:t>Nhà</a:t>
            </a:r>
            <a:r>
              <a:rPr lang="en-US" sz="2400"/>
              <a:t> </a:t>
            </a:r>
            <a:r>
              <a:rPr lang="en-US" sz="2400" err="1"/>
              <a:t>giáo</a:t>
            </a:r>
            <a:r>
              <a:rPr lang="en-US" sz="2400"/>
              <a:t> </a:t>
            </a:r>
            <a:r>
              <a:rPr lang="en-US" sz="2400" err="1"/>
              <a:t>Việt</a:t>
            </a:r>
            <a:r>
              <a:rPr lang="en-US" sz="2400"/>
              <a:t> Nam!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I. </a:t>
            </a:r>
            <a:r>
              <a:rPr lang="en-US" sz="2500" b="1" err="1">
                <a:solidFill>
                  <a:srgbClr val="FF0000"/>
                </a:solidFill>
              </a:rPr>
              <a:t>Quan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sát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nhận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xét</a:t>
            </a:r>
            <a:endParaRPr lang="en-US" sz="25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87" y="1949931"/>
            <a:ext cx="5976664" cy="402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1" y="1950675"/>
            <a:ext cx="6367175" cy="4087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58" y="1881456"/>
            <a:ext cx="6171920" cy="4045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121">
        <p:split orient="vert"/>
      </p:transition>
    </mc:Choice>
    <mc:Fallback xmlns="">
      <p:transition spd="slow" advTm="631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9" y="797803"/>
            <a:ext cx="8229600" cy="830997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/>
              <a:t>Không chỉ ở Việt Nam, các nước trên thế giới cũng chọn một ngày làm ngày Nhà giáo để ghi nhớ công ơn thầy cô đó các em.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475656" y="1795810"/>
            <a:ext cx="6501158" cy="4331396"/>
            <a:chOff x="978699" y="2567817"/>
            <a:chExt cx="5420829" cy="36116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699" y="2567817"/>
              <a:ext cx="5420829" cy="36116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84616" y="5794943"/>
              <a:ext cx="4786956" cy="33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Trung</a:t>
              </a:r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Quốc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475655" y="1795810"/>
            <a:ext cx="6501159" cy="4464018"/>
            <a:chOff x="417415" y="1555015"/>
            <a:chExt cx="6178421" cy="46820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15" y="1555015"/>
              <a:ext cx="6178421" cy="46820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13248" y="5724830"/>
              <a:ext cx="4786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Ấn</a:t>
              </a:r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Độ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872058" y="1806251"/>
            <a:ext cx="7077222" cy="4487808"/>
            <a:chOff x="-2854207" y="1734808"/>
            <a:chExt cx="7962716" cy="47422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6067" y="1734808"/>
              <a:ext cx="7314576" cy="474228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2854207" y="6076982"/>
              <a:ext cx="4786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Hàn</a:t>
              </a:r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Quốc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63340" y="1813293"/>
            <a:ext cx="7822328" cy="4487808"/>
            <a:chOff x="150204" y="2363725"/>
            <a:chExt cx="7315200" cy="44878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20" y="2363725"/>
              <a:ext cx="6157053" cy="44878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0204" y="6273716"/>
              <a:ext cx="731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Thái</a:t>
              </a:r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 Lan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I. </a:t>
            </a:r>
            <a:r>
              <a:rPr lang="en-US" sz="2500" b="1" err="1">
                <a:solidFill>
                  <a:srgbClr val="FF0000"/>
                </a:solidFill>
              </a:rPr>
              <a:t>Quan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sát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nhận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xét</a:t>
            </a:r>
            <a:endParaRPr lang="en-US" sz="25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0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3"/>
    </mc:Choice>
    <mc:Fallback xmlns="">
      <p:transition spd="slow" advTm="3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II. </a:t>
            </a:r>
            <a:r>
              <a:rPr lang="en-US" sz="2500" b="1" err="1">
                <a:solidFill>
                  <a:srgbClr val="FF0000"/>
                </a:solidFill>
              </a:rPr>
              <a:t>Hướng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dẫn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cách</a:t>
            </a:r>
            <a:r>
              <a:rPr lang="en-US" sz="2500" b="1">
                <a:solidFill>
                  <a:srgbClr val="FF0000"/>
                </a:solidFill>
              </a:rPr>
              <a:t> vẽ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3CF08-F6A2-4AAB-B109-45D5ECCE3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268760"/>
            <a:ext cx="8229600" cy="892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400" dirty="0"/>
              <a:t>BƯỚC 1: Vẽ hình ảnh chính (cô giáo, thầy giáo, các em học sinh...)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DEA58-7AF2-4CCB-8959-003365CF95B7}"/>
              </a:ext>
            </a:extLst>
          </p:cNvPr>
          <p:cNvSpPr txBox="1"/>
          <p:nvPr/>
        </p:nvSpPr>
        <p:spPr>
          <a:xfrm>
            <a:off x="698706" y="256490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BƯỚC 2: Vẽ hình ảnh phụ (lớp học, sân trường, bàn ghế...)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2E28B-818E-4DE7-95C5-28225940CF22}"/>
              </a:ext>
            </a:extLst>
          </p:cNvPr>
          <p:cNvSpPr txBox="1"/>
          <p:nvPr/>
        </p:nvSpPr>
        <p:spPr>
          <a:xfrm>
            <a:off x="698500" y="3831432"/>
            <a:ext cx="728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BƯỚC 3: Vẽ màu theo ý thích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4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4"/>
    </mc:Choice>
    <mc:Fallback xmlns="">
      <p:transition spd="slow" advTm="4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III. </a:t>
            </a:r>
            <a:r>
              <a:rPr lang="en-US" sz="2500" b="1" err="1">
                <a:solidFill>
                  <a:srgbClr val="FF0000"/>
                </a:solidFill>
              </a:rPr>
              <a:t>Thực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 b="1" err="1">
                <a:solidFill>
                  <a:srgbClr val="FF0000"/>
                </a:solidFill>
              </a:rPr>
              <a:t>hành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564904"/>
            <a:ext cx="7643192" cy="2941787"/>
          </a:xfrm>
        </p:spPr>
        <p:txBody>
          <a:bodyPr>
            <a:normAutofit/>
          </a:bodyPr>
          <a:lstStyle/>
          <a:p>
            <a:r>
              <a:rPr lang="en-US" sz="2400"/>
              <a:t>Các em hãy vẽ một bức tranh chủ đề Ngày nhà giáo Việt Nam vào giấy rời và vẽ màu theo ý thích.</a:t>
            </a:r>
          </a:p>
          <a:p>
            <a:r>
              <a:rPr lang="en-US" sz="2400"/>
              <a:t>Bài </a:t>
            </a:r>
            <a:r>
              <a:rPr lang="en-US" sz="2400" err="1"/>
              <a:t>này</a:t>
            </a:r>
            <a:r>
              <a:rPr lang="en-US" sz="2400"/>
              <a:t> ta </a:t>
            </a:r>
            <a:r>
              <a:rPr lang="en-US" sz="2400" err="1"/>
              <a:t>sẽ</a:t>
            </a:r>
            <a:r>
              <a:rPr lang="en-US" sz="2400"/>
              <a:t> </a:t>
            </a:r>
            <a:r>
              <a:rPr lang="en-US" sz="2400" err="1"/>
              <a:t>thực</a:t>
            </a:r>
            <a:r>
              <a:rPr lang="en-US" sz="2400"/>
              <a:t> </a:t>
            </a:r>
            <a:r>
              <a:rPr lang="en-US" sz="2400" err="1"/>
              <a:t>hiện</a:t>
            </a:r>
            <a:r>
              <a:rPr lang="en-US" sz="2400"/>
              <a:t> </a:t>
            </a:r>
            <a:r>
              <a:rPr lang="en-US" sz="2400" err="1"/>
              <a:t>trong</a:t>
            </a:r>
            <a:r>
              <a:rPr lang="en-US" sz="2400"/>
              <a:t> 2 </a:t>
            </a:r>
            <a:r>
              <a:rPr lang="en-US" sz="2400" err="1"/>
              <a:t>tiết</a:t>
            </a:r>
            <a:r>
              <a:rPr lang="en-US" sz="2400"/>
              <a:t> </a:t>
            </a:r>
            <a:r>
              <a:rPr lang="en-US" sz="2400" err="1"/>
              <a:t>nên</a:t>
            </a:r>
            <a:r>
              <a:rPr lang="en-US" sz="2400"/>
              <a:t> </a:t>
            </a:r>
            <a:r>
              <a:rPr lang="en-US" sz="2400" err="1"/>
              <a:t>các</a:t>
            </a:r>
            <a:r>
              <a:rPr lang="en-US" sz="2400"/>
              <a:t> </a:t>
            </a:r>
            <a:r>
              <a:rPr lang="en-US" sz="2400" err="1"/>
              <a:t>em</a:t>
            </a:r>
            <a:r>
              <a:rPr lang="en-US" sz="2400"/>
              <a:t> </a:t>
            </a:r>
            <a:r>
              <a:rPr lang="en-US" sz="2400" err="1"/>
              <a:t>hãy</a:t>
            </a:r>
            <a:r>
              <a:rPr lang="en-US" sz="2400"/>
              <a:t> </a:t>
            </a:r>
            <a:r>
              <a:rPr lang="en-US" sz="2400" err="1"/>
              <a:t>vẽ</a:t>
            </a:r>
            <a:r>
              <a:rPr lang="en-US" sz="2400"/>
              <a:t> </a:t>
            </a:r>
            <a:r>
              <a:rPr lang="en-US" sz="2400" err="1"/>
              <a:t>thật</a:t>
            </a:r>
            <a:r>
              <a:rPr lang="en-US" sz="2400"/>
              <a:t> </a:t>
            </a:r>
            <a:r>
              <a:rPr lang="en-US" sz="2400" err="1"/>
              <a:t>nhiều</a:t>
            </a:r>
            <a:r>
              <a:rPr lang="en-US" sz="2400"/>
              <a:t> chi </a:t>
            </a:r>
            <a:r>
              <a:rPr lang="en-US" sz="2400" err="1"/>
              <a:t>tiết</a:t>
            </a:r>
            <a:r>
              <a:rPr lang="en-US" sz="2400"/>
              <a:t> </a:t>
            </a:r>
            <a:r>
              <a:rPr lang="en-US" sz="2400" err="1"/>
              <a:t>cho</a:t>
            </a:r>
            <a:r>
              <a:rPr lang="en-US" sz="2400"/>
              <a:t> </a:t>
            </a:r>
            <a:r>
              <a:rPr lang="en-US" sz="2400" err="1"/>
              <a:t>bức</a:t>
            </a:r>
            <a:r>
              <a:rPr lang="en-US" sz="2400"/>
              <a:t> </a:t>
            </a:r>
            <a:r>
              <a:rPr lang="en-US" sz="2400" err="1"/>
              <a:t>tranh</a:t>
            </a:r>
            <a:r>
              <a:rPr lang="en-US" sz="2400"/>
              <a:t> </a:t>
            </a:r>
            <a:r>
              <a:rPr lang="en-US" sz="2400" err="1"/>
              <a:t>thêm</a:t>
            </a:r>
            <a:r>
              <a:rPr lang="en-US" sz="2400"/>
              <a:t> </a:t>
            </a:r>
            <a:r>
              <a:rPr lang="en-US" sz="2400" err="1"/>
              <a:t>sinh</a:t>
            </a:r>
            <a:r>
              <a:rPr lang="en-US" sz="2400"/>
              <a:t> </a:t>
            </a:r>
            <a:r>
              <a:rPr lang="en-US" sz="2400" err="1"/>
              <a:t>động</a:t>
            </a:r>
            <a:r>
              <a:rPr lang="en-US" sz="2400"/>
              <a:t> </a:t>
            </a:r>
            <a:r>
              <a:rPr lang="en-US" sz="2400" err="1"/>
              <a:t>nhé</a:t>
            </a:r>
            <a:r>
              <a:rPr lang="en-US" sz="2400"/>
              <a:t>.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8135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9"/>
    </mc:Choice>
    <mc:Fallback xmlns="">
      <p:transition spd="slow" advTm="3087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2500" b="1">
                <a:solidFill>
                  <a:srgbClr val="FF0000"/>
                </a:solidFill>
              </a:rPr>
              <a:t>MỘT SỐ TRANH THAM KHẢO</a:t>
            </a:r>
            <a:r>
              <a:rPr lang="vi-VN" sz="2500" b="1">
                <a:solidFill>
                  <a:srgbClr val="FF0000"/>
                </a:solidFill>
              </a:rPr>
              <a:t/>
            </a:r>
            <a:br>
              <a:rPr lang="vi-VN" sz="2500" b="1">
                <a:solidFill>
                  <a:srgbClr val="FF0000"/>
                </a:solidFill>
              </a:rPr>
            </a:br>
            <a:endParaRPr lang="en-US" sz="2500" b="1">
              <a:solidFill>
                <a:srgbClr val="FF0000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76" y="764704"/>
            <a:ext cx="4013200" cy="285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"/>
          <a:stretch/>
        </p:blipFill>
        <p:spPr>
          <a:xfrm>
            <a:off x="273076" y="3791871"/>
            <a:ext cx="4102100" cy="2861596"/>
          </a:xfr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986712"/>
            <a:ext cx="3750185" cy="532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0"/>
    </mc:Choice>
    <mc:Fallback xmlns="">
      <p:transition spd="slow" advTm="2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9|3.4|1.6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.4|5.2|6.3|5.6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5|10.4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4.8|5.8|3.5|3.1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.4|4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2.7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</TotalTime>
  <Words>486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Office Theme</vt:lpstr>
      <vt:lpstr>PowerPoint Presentation</vt:lpstr>
      <vt:lpstr>PowerPoint Presentation</vt:lpstr>
      <vt:lpstr>I. Quan sát nhận xét</vt:lpstr>
      <vt:lpstr>I. Quan sát nhận xét</vt:lpstr>
      <vt:lpstr>I. Quan sát nhận xét</vt:lpstr>
      <vt:lpstr>I. Quan sát nhận xét</vt:lpstr>
      <vt:lpstr>II. Hướng dẫn cách vẽ</vt:lpstr>
      <vt:lpstr>III. Thực hành</vt:lpstr>
      <vt:lpstr>MỘT SỐ TRANH THAM KHẢO </vt:lpstr>
      <vt:lpstr>IV. Nhận xét đánh giá</vt:lpstr>
      <vt:lpstr>IV. 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Tuan Ngo</dc:creator>
  <cp:lastModifiedBy>Admin</cp:lastModifiedBy>
  <cp:revision>117</cp:revision>
  <dcterms:created xsi:type="dcterms:W3CDTF">2009-05-04T12:52:45Z</dcterms:created>
  <dcterms:modified xsi:type="dcterms:W3CDTF">2021-11-21T13:24:22Z</dcterms:modified>
</cp:coreProperties>
</file>